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11" r:id="rId3"/>
    <p:sldId id="418" r:id="rId4"/>
    <p:sldId id="420" r:id="rId5"/>
    <p:sldId id="421" r:id="rId6"/>
    <p:sldId id="422" r:id="rId7"/>
    <p:sldId id="423" r:id="rId8"/>
    <p:sldId id="424" r:id="rId9"/>
    <p:sldId id="425" r:id="rId10"/>
    <p:sldId id="426" r:id="rId11"/>
    <p:sldId id="427" r:id="rId12"/>
    <p:sldId id="428" r:id="rId13"/>
    <p:sldId id="429" r:id="rId14"/>
    <p:sldId id="430" r:id="rId15"/>
    <p:sldId id="431" r:id="rId16"/>
    <p:sldId id="432" r:id="rId17"/>
    <p:sldId id="433" r:id="rId18"/>
    <p:sldId id="434" r:id="rId19"/>
    <p:sldId id="435" r:id="rId20"/>
    <p:sldId id="436" r:id="rId21"/>
    <p:sldId id="417" r:id="rId2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84" d="100"/>
          <a:sy n="84" d="100"/>
        </p:scale>
        <p:origin x="16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6.11.2020.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dwall.net/resource/278874/engleski-jezik/what-can-monica-do-what-cant-she-do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86a8312f-3b4b-4626-9246-1ab7497e6895/assets/audio/16_lesson_6-instruments.mp3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-sfera.hr/dodatni-digitalni-sadrzaji/86a8312f-3b4b-4626-9246-1ab7497e6895/assets/interactivity/self-check_1/index.html" TargetMode="External"/><Relationship Id="rId3" Type="http://schemas.openxmlformats.org/officeDocument/2006/relationships/slideLayout" Target="../slideLayouts/slideLayout1.xml"/><Relationship Id="rId7" Type="http://schemas.openxmlformats.org/officeDocument/2006/relationships/hyperlink" Target="https://wordwall.net/resource/278875/engleski-jezik/instruments-there-10-instruments-hidden-crossword" TargetMode="Externa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hyperlink" Target="https://www.e-sfera.hr/dodatni-digitalni-sadrzaji/86a8312f-3b4b-4626-9246-1ab7497e6895/assets/audio/17_lesson_6_instrument_sounds_-_prepravak.mp3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0.png"/><Relationship Id="rId9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hyperlink" Target="https://www.e-sfera.hr/dodatni-digitalni-sadrzaji/86a8312f-3b4b-4626-9246-1ab7497e6895/assets/audio/15_lesson_6_monica_1.mp3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29553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2;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>
                <a:solidFill>
                  <a:srgbClr val="FF0000"/>
                </a:solidFill>
              </a:rPr>
              <a:t>My </a:t>
            </a:r>
            <a:r>
              <a:rPr lang="hr-HR" sz="4000" b="1" u="sng" dirty="0" err="1">
                <a:solidFill>
                  <a:srgbClr val="FF0000"/>
                </a:solidFill>
              </a:rPr>
              <a:t>family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and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friends</a:t>
            </a:r>
            <a:endParaRPr lang="hr-HR" sz="4000" b="1" u="sng" dirty="0">
              <a:solidFill>
                <a:srgbClr val="FF0000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She</a:t>
            </a:r>
            <a:r>
              <a:rPr lang="hr-HR" sz="4000" dirty="0"/>
              <a:t> </a:t>
            </a:r>
            <a:r>
              <a:rPr lang="hr-HR" sz="4000" dirty="0" err="1"/>
              <a:t>can’t</a:t>
            </a:r>
            <a:r>
              <a:rPr lang="hr-HR" sz="4000" dirty="0"/>
              <a:t> </a:t>
            </a:r>
            <a:r>
              <a:rPr lang="hr-HR" sz="4000" dirty="0" err="1"/>
              <a:t>run</a:t>
            </a:r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15892"/>
            <a:ext cx="5117352" cy="682621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39.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494906"/>
            <a:ext cx="6764612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a </a:t>
            </a:r>
            <a:r>
              <a:rPr lang="hr-HR" sz="2000" b="1" dirty="0" err="1"/>
              <a:t>couple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true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Monica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she</a:t>
            </a:r>
            <a:r>
              <a:rPr lang="hr-HR" sz="2000" b="1" dirty="0"/>
              <a:t> do? </a:t>
            </a:r>
            <a:br>
              <a:rPr lang="hr-HR" sz="2000" b="1" dirty="0"/>
            </a:br>
            <a:r>
              <a:rPr lang="hr-HR" sz="2000" i="1" dirty="0"/>
              <a:t>Zapiši u svoju bilježnicu nekoliko rečenica o tome što </a:t>
            </a:r>
            <a:r>
              <a:rPr lang="hr-HR" sz="2000" i="1" dirty="0" err="1"/>
              <a:t>Monica</a:t>
            </a:r>
            <a:r>
              <a:rPr lang="hr-HR" sz="2000" i="1" dirty="0"/>
              <a:t> može (CAN), odnosno ne može (CAN’T).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3" y="625624"/>
            <a:ext cx="4712479" cy="49674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FC29614-0784-4227-88E9-EDA8D2A5ABC3}"/>
              </a:ext>
            </a:extLst>
          </p:cNvPr>
          <p:cNvSpPr txBox="1">
            <a:spLocks/>
          </p:cNvSpPr>
          <p:nvPr/>
        </p:nvSpPr>
        <p:spPr>
          <a:xfrm>
            <a:off x="5273037" y="2178375"/>
            <a:ext cx="6629400" cy="2501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Monica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can’t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walk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Monica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can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play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basketball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Monica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can’t</a:t>
            </a:r>
            <a:r>
              <a:rPr lang="hr-HR" sz="2400" i="1" dirty="0">
                <a:solidFill>
                  <a:srgbClr val="FF0000"/>
                </a:solidFill>
              </a:rPr>
              <a:t> do PE.</a:t>
            </a:r>
          </a:p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Monica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can’t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go</a:t>
            </a:r>
            <a:r>
              <a:rPr lang="hr-HR" sz="2400" i="1" dirty="0">
                <a:solidFill>
                  <a:srgbClr val="FF0000"/>
                </a:solidFill>
              </a:rPr>
              <a:t> to </a:t>
            </a:r>
            <a:r>
              <a:rPr lang="hr-HR" sz="2400" i="1" dirty="0" err="1">
                <a:solidFill>
                  <a:srgbClr val="FF0000"/>
                </a:solidFill>
              </a:rPr>
              <a:t>school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alone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Monica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can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sing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choir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Monica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can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write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stories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Monica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can’t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run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DF592F1-A7E5-4510-876D-E792427EA5DB}"/>
              </a:ext>
            </a:extLst>
          </p:cNvPr>
          <p:cNvSpPr txBox="1">
            <a:spLocks/>
          </p:cNvSpPr>
          <p:nvPr/>
        </p:nvSpPr>
        <p:spPr>
          <a:xfrm>
            <a:off x="5273037" y="5689308"/>
            <a:ext cx="6764612" cy="1761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Naučeno možeš uvježbati na sljedećoj poveznici: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https://wordwall.net/resource/278874/engleski-jezik/what-can-monica-do-what-cant-she-do</a:t>
            </a:r>
            <a:endParaRPr lang="hr-HR" sz="2000" b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86581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16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22042"/>
            <a:ext cx="5117352" cy="681391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40.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79" y="1712425"/>
            <a:ext cx="10033532" cy="49169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429447" y="891948"/>
            <a:ext cx="6487380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Glagolom CAN izražavamo sposobnost nekoga da nešto radi. </a:t>
            </a:r>
            <a:br>
              <a:rPr lang="hr-HR" sz="2000" i="1" dirty="0"/>
            </a:br>
            <a:r>
              <a:rPr lang="hr-HR" sz="2000" b="1" i="1" dirty="0"/>
              <a:t>CAN</a:t>
            </a:r>
            <a:r>
              <a:rPr lang="hr-HR" sz="2000" i="1" dirty="0"/>
              <a:t> = može, </a:t>
            </a:r>
            <a:r>
              <a:rPr lang="hr-HR" sz="2000" b="1" dirty="0"/>
              <a:t>CAN’T </a:t>
            </a:r>
            <a:r>
              <a:rPr lang="hr-HR" sz="2000" i="1" dirty="0"/>
              <a:t>= ne može</a:t>
            </a:r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to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table.</a:t>
            </a:r>
            <a:br>
              <a:rPr lang="hr-HR" sz="2000" b="1" dirty="0"/>
            </a:br>
            <a:r>
              <a:rPr lang="hr-HR" sz="2000" i="1" dirty="0"/>
              <a:t>Ponuđenim riječima nadopuni tablicu.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320AD48-62CA-44F8-8B0D-69537157EAC0}"/>
              </a:ext>
            </a:extLst>
          </p:cNvPr>
          <p:cNvSpPr txBox="1">
            <a:spLocks/>
          </p:cNvSpPr>
          <p:nvPr/>
        </p:nvSpPr>
        <p:spPr>
          <a:xfrm>
            <a:off x="1596670" y="4893053"/>
            <a:ext cx="5558173" cy="21851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can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F551BBA-D617-486C-A5DE-7EA29CDB9624}"/>
              </a:ext>
            </a:extLst>
          </p:cNvPr>
          <p:cNvSpPr txBox="1">
            <a:spLocks/>
          </p:cNvSpPr>
          <p:nvPr/>
        </p:nvSpPr>
        <p:spPr>
          <a:xfrm>
            <a:off x="6047965" y="3116898"/>
            <a:ext cx="5558173" cy="21851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you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82F5F98-CCD9-43CF-B5AC-9AE4948611DB}"/>
              </a:ext>
            </a:extLst>
          </p:cNvPr>
          <p:cNvSpPr txBox="1">
            <a:spLocks/>
          </p:cNvSpPr>
          <p:nvPr/>
        </p:nvSpPr>
        <p:spPr>
          <a:xfrm>
            <a:off x="5659105" y="4173384"/>
            <a:ext cx="5558173" cy="21851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Can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BBAB0B8-DBF2-4CD6-ACD1-AAC7C8D20EE8}"/>
              </a:ext>
            </a:extLst>
          </p:cNvPr>
          <p:cNvSpPr txBox="1">
            <a:spLocks/>
          </p:cNvSpPr>
          <p:nvPr/>
        </p:nvSpPr>
        <p:spPr>
          <a:xfrm>
            <a:off x="7603470" y="3812503"/>
            <a:ext cx="5558173" cy="21851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Yes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18C9206-12E0-4F8A-AB5D-75FA129D176A}"/>
              </a:ext>
            </a:extLst>
          </p:cNvPr>
          <p:cNvSpPr txBox="1">
            <a:spLocks/>
          </p:cNvSpPr>
          <p:nvPr/>
        </p:nvSpPr>
        <p:spPr>
          <a:xfrm>
            <a:off x="9093707" y="5252300"/>
            <a:ext cx="5558173" cy="21851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No</a:t>
            </a:r>
            <a:endParaRPr lang="hr-HR" sz="24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8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8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26570"/>
            <a:ext cx="5117352" cy="680485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307" y="1357718"/>
            <a:ext cx="6559248" cy="48461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4625" y="569926"/>
            <a:ext cx="6764612" cy="821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en-US" sz="2000" b="1" dirty="0"/>
              <a:t>.</a:t>
            </a:r>
            <a:r>
              <a:rPr lang="hr-HR" sz="2000" b="1" dirty="0"/>
              <a:t> Use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can’t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rečenice koristeći </a:t>
            </a:r>
            <a:r>
              <a:rPr lang="hr-HR" sz="2000" b="1" dirty="0"/>
              <a:t>CAN</a:t>
            </a:r>
            <a:r>
              <a:rPr lang="hr-HR" sz="2000" i="1" dirty="0"/>
              <a:t> ili </a:t>
            </a:r>
            <a:r>
              <a:rPr lang="hr-HR" sz="2000" b="1" dirty="0"/>
              <a:t>CAN’T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697B4CB-5C68-413F-8413-E03E060BAD9E}"/>
              </a:ext>
            </a:extLst>
          </p:cNvPr>
          <p:cNvSpPr txBox="1">
            <a:spLocks/>
          </p:cNvSpPr>
          <p:nvPr/>
        </p:nvSpPr>
        <p:spPr>
          <a:xfrm>
            <a:off x="9296881" y="2685332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can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B5742BDA-B855-4A8C-A7F0-279C8BE1B0AD}"/>
              </a:ext>
            </a:extLst>
          </p:cNvPr>
          <p:cNvSpPr txBox="1">
            <a:spLocks/>
          </p:cNvSpPr>
          <p:nvPr/>
        </p:nvSpPr>
        <p:spPr>
          <a:xfrm>
            <a:off x="9375498" y="3068053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can’t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8DA93BE-C5AE-4A4F-88A2-8FF7E49C653E}"/>
              </a:ext>
            </a:extLst>
          </p:cNvPr>
          <p:cNvSpPr txBox="1">
            <a:spLocks/>
          </p:cNvSpPr>
          <p:nvPr/>
        </p:nvSpPr>
        <p:spPr>
          <a:xfrm>
            <a:off x="8940596" y="3833495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can’t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3CB0D71-23D1-4637-AF52-2FFA1570C052}"/>
              </a:ext>
            </a:extLst>
          </p:cNvPr>
          <p:cNvSpPr txBox="1">
            <a:spLocks/>
          </p:cNvSpPr>
          <p:nvPr/>
        </p:nvSpPr>
        <p:spPr>
          <a:xfrm>
            <a:off x="9973067" y="4224877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can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6B0B44D-8A2D-4812-8C42-92FF53BCD7C9}"/>
              </a:ext>
            </a:extLst>
          </p:cNvPr>
          <p:cNvSpPr txBox="1">
            <a:spLocks/>
          </p:cNvSpPr>
          <p:nvPr/>
        </p:nvSpPr>
        <p:spPr>
          <a:xfrm>
            <a:off x="6892983" y="5357049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can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84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 build="p"/>
      <p:bldP spid="6" grpId="0" build="p"/>
      <p:bldP spid="8" grpId="0" build="p"/>
      <p:bldP spid="9" grpId="0" build="p"/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26570"/>
            <a:ext cx="5117352" cy="680485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718" y="1684421"/>
            <a:ext cx="5802425" cy="48461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4625" y="-177967"/>
            <a:ext cx="6764612" cy="1862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Call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classmates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ask</a:t>
            </a:r>
            <a:r>
              <a:rPr lang="hr-HR" sz="2000" b="1" dirty="0"/>
              <a:t> </a:t>
            </a:r>
            <a:r>
              <a:rPr lang="hr-HR" sz="2000" b="1" dirty="0" err="1"/>
              <a:t>him</a:t>
            </a:r>
            <a:r>
              <a:rPr lang="hr-HR" sz="2000" b="1" dirty="0"/>
              <a:t>/</a:t>
            </a:r>
            <a:r>
              <a:rPr lang="hr-HR" sz="2000" b="1" dirty="0" err="1"/>
              <a:t>her</a:t>
            </a:r>
            <a:r>
              <a:rPr lang="hr-HR" sz="2000" b="1" dirty="0"/>
              <a:t> some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Nazovi nekog od svojih prijatelja iz razreda i postavi im neka od ponuđenih pitanja.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26675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26570"/>
            <a:ext cx="5117352" cy="680485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150" y="1186115"/>
            <a:ext cx="10123699" cy="21586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4625" y="26570"/>
            <a:ext cx="6764612" cy="1862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CAN možemo koristiti i kako bismo tražili dopuštenje za nešto!</a:t>
            </a:r>
          </a:p>
          <a:p>
            <a:pPr marL="0" indent="0">
              <a:buNone/>
            </a:pPr>
            <a:r>
              <a:rPr lang="en-US" sz="2000" b="1" dirty="0"/>
              <a:t>Match A and B to get four short dialogues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Spoji pitanja iz A stupca sa odgovorima u B stupcu.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65C2841-74D6-47C1-9263-EE1F52828F63}"/>
              </a:ext>
            </a:extLst>
          </p:cNvPr>
          <p:cNvSpPr txBox="1">
            <a:spLocks/>
          </p:cNvSpPr>
          <p:nvPr/>
        </p:nvSpPr>
        <p:spPr>
          <a:xfrm>
            <a:off x="1969650" y="2409826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BEF6DAB6-D89C-4C9C-BE97-9B967B34A981}"/>
              </a:ext>
            </a:extLst>
          </p:cNvPr>
          <p:cNvSpPr txBox="1">
            <a:spLocks/>
          </p:cNvSpPr>
          <p:nvPr/>
        </p:nvSpPr>
        <p:spPr>
          <a:xfrm>
            <a:off x="6071935" y="2901898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9A472CB-C956-417C-A078-0483B39D9CFD}"/>
              </a:ext>
            </a:extLst>
          </p:cNvPr>
          <p:cNvSpPr txBox="1">
            <a:spLocks/>
          </p:cNvSpPr>
          <p:nvPr/>
        </p:nvSpPr>
        <p:spPr>
          <a:xfrm>
            <a:off x="6071934" y="2567305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A3DD277-5768-4BCA-ACBD-F18F69B548ED}"/>
              </a:ext>
            </a:extLst>
          </p:cNvPr>
          <p:cNvSpPr txBox="1">
            <a:spLocks/>
          </p:cNvSpPr>
          <p:nvPr/>
        </p:nvSpPr>
        <p:spPr>
          <a:xfrm>
            <a:off x="6071934" y="1882616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8EA089C-04E0-4740-8A24-36C7F960E247}"/>
              </a:ext>
            </a:extLst>
          </p:cNvPr>
          <p:cNvSpPr txBox="1">
            <a:spLocks/>
          </p:cNvSpPr>
          <p:nvPr/>
        </p:nvSpPr>
        <p:spPr>
          <a:xfrm>
            <a:off x="6071933" y="2223551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72956A4-7E73-416B-B08E-741D955A9B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7150" y="4292766"/>
            <a:ext cx="2657475" cy="15906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7A32263-1CD4-4106-9F2F-3C53A37B149D}"/>
              </a:ext>
            </a:extLst>
          </p:cNvPr>
          <p:cNvSpPr txBox="1">
            <a:spLocks/>
          </p:cNvSpPr>
          <p:nvPr/>
        </p:nvSpPr>
        <p:spPr>
          <a:xfrm>
            <a:off x="5124625" y="3527759"/>
            <a:ext cx="6764612" cy="28369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Translate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Prevedi na hrvatski jezik.</a:t>
            </a:r>
          </a:p>
          <a:p>
            <a:pPr marL="0" indent="0">
              <a:buNone/>
            </a:pPr>
            <a:r>
              <a:rPr lang="hr-HR" sz="2000" i="1" dirty="0"/>
              <a:t>	</a:t>
            </a:r>
          </a:p>
          <a:p>
            <a:pPr marL="0" indent="0">
              <a:buNone/>
            </a:pPr>
            <a:r>
              <a:rPr lang="hr-HR" sz="2000" i="1" dirty="0"/>
              <a:t>	Ja mogu pričati engleskim jezikom.</a:t>
            </a:r>
          </a:p>
          <a:p>
            <a:pPr marL="0" indent="0">
              <a:buNone/>
            </a:pPr>
            <a:r>
              <a:rPr lang="hr-HR" sz="2000" i="1" dirty="0"/>
              <a:t>	Možeš li napraviti tortu?</a:t>
            </a:r>
          </a:p>
          <a:p>
            <a:pPr marL="0" indent="0">
              <a:buNone/>
            </a:pPr>
            <a:r>
              <a:rPr lang="hr-HR" sz="2000" i="1" dirty="0"/>
              <a:t>	Smijem li izaći van?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b="1" dirty="0"/>
              <a:t>	CAN</a:t>
            </a:r>
            <a:r>
              <a:rPr lang="hr-HR" sz="2000" i="1" dirty="0"/>
              <a:t> = </a:t>
            </a:r>
            <a:r>
              <a:rPr lang="it-IT" sz="2000" i="1" dirty="0" err="1"/>
              <a:t>mogu</a:t>
            </a:r>
            <a:r>
              <a:rPr lang="it-IT" sz="2000" i="1" dirty="0"/>
              <a:t> li</a:t>
            </a:r>
            <a:r>
              <a:rPr lang="hr-HR" sz="2000" i="1" dirty="0"/>
              <a:t>/</a:t>
            </a:r>
            <a:r>
              <a:rPr lang="it-IT" sz="2000" i="1" dirty="0" err="1"/>
              <a:t>smijem</a:t>
            </a:r>
            <a:r>
              <a:rPr lang="it-IT" sz="2000" i="1" dirty="0"/>
              <a:t> li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7921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  <p:bldP spid="6" grpId="0" build="p"/>
      <p:bldP spid="7" grpId="0" build="p"/>
      <p:bldP spid="8" grpId="0" build="p"/>
      <p:bldP spid="9" grpId="0" build="p"/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23567"/>
            <a:ext cx="5117352" cy="6810864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6737682" y="104289"/>
            <a:ext cx="5281863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33.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953F717-9019-4E26-B6C5-91EC59220F39}"/>
              </a:ext>
            </a:extLst>
          </p:cNvPr>
          <p:cNvSpPr txBox="1">
            <a:spLocks/>
          </p:cNvSpPr>
          <p:nvPr/>
        </p:nvSpPr>
        <p:spPr>
          <a:xfrm>
            <a:off x="6737683" y="2887042"/>
            <a:ext cx="528186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10 true sentences about yourself.</a:t>
            </a:r>
            <a:br>
              <a:rPr lang="hr-HR" sz="2000" b="1" dirty="0"/>
            </a:br>
            <a:r>
              <a:rPr lang="hr-HR" sz="2000" i="1" dirty="0"/>
              <a:t>Zapiši 10 rečenica o sebi. Što ti možeš, a što ne možeš učiniti.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AE83F0B-44DB-4267-9968-524AB7D53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1" y="104290"/>
            <a:ext cx="6454396" cy="664942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302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26651"/>
            <a:ext cx="5117352" cy="680469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6737682" y="104289"/>
            <a:ext cx="5281863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34.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953F717-9019-4E26-B6C5-91EC59220F39}"/>
              </a:ext>
            </a:extLst>
          </p:cNvPr>
          <p:cNvSpPr txBox="1">
            <a:spLocks/>
          </p:cNvSpPr>
          <p:nvPr/>
        </p:nvSpPr>
        <p:spPr>
          <a:xfrm>
            <a:off x="6737683" y="2887042"/>
            <a:ext cx="528186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Test your knowledge. Answer the questions.</a:t>
            </a:r>
            <a:br>
              <a:rPr lang="hr-HR" sz="2000" b="1" dirty="0"/>
            </a:br>
            <a:r>
              <a:rPr lang="hr-HR" sz="2000" i="1" dirty="0"/>
              <a:t>Odgovori na postavljena pitanja, a potom odgovore potraži na Internetu i saznaj jesi li bio u pravu.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AE83F0B-44DB-4267-9968-524AB7D53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04" y="132597"/>
            <a:ext cx="6252411" cy="65928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343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4" y="26651"/>
            <a:ext cx="5085130" cy="680469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21488" y="26651"/>
            <a:ext cx="5281863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page</a:t>
            </a:r>
            <a:r>
              <a:rPr lang="hr-HR" sz="2000" b="1" dirty="0"/>
              <a:t> 35…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953F717-9019-4E26-B6C5-91EC59220F39}"/>
              </a:ext>
            </a:extLst>
          </p:cNvPr>
          <p:cNvSpPr txBox="1">
            <a:spLocks/>
          </p:cNvSpPr>
          <p:nvPr/>
        </p:nvSpPr>
        <p:spPr>
          <a:xfrm>
            <a:off x="5108514" y="1270573"/>
            <a:ext cx="528186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What’s the question?</a:t>
            </a:r>
            <a:br>
              <a:rPr lang="hr-HR" sz="2000" b="1" dirty="0"/>
            </a:br>
            <a:r>
              <a:rPr lang="hr-HR" sz="2000" i="1" dirty="0"/>
              <a:t>Pokušaj napisati pitanja. Pročitaj odgovor i razmisli koje bi bilo postavljeno pitanje.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AE83F0B-44DB-4267-9968-524AB7D53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648" y="2268826"/>
            <a:ext cx="8950776" cy="29600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3F0930C3-0C57-4E9D-A6BB-F67CF0029DB4}"/>
              </a:ext>
            </a:extLst>
          </p:cNvPr>
          <p:cNvSpPr txBox="1">
            <a:spLocks/>
          </p:cNvSpPr>
          <p:nvPr/>
        </p:nvSpPr>
        <p:spPr>
          <a:xfrm>
            <a:off x="2330597" y="2802193"/>
            <a:ext cx="72706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Can</a:t>
            </a:r>
            <a:r>
              <a:rPr lang="hr-HR" sz="2400" i="1" dirty="0">
                <a:solidFill>
                  <a:srgbClr val="FF0000"/>
                </a:solidFill>
              </a:rPr>
              <a:t> I </a:t>
            </a:r>
            <a:r>
              <a:rPr lang="hr-HR" sz="2400" i="1" dirty="0" err="1">
                <a:solidFill>
                  <a:srgbClr val="FF0000"/>
                </a:solidFill>
              </a:rPr>
              <a:t>go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out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7F67B8C-7033-42E3-820E-518805527EFA}"/>
              </a:ext>
            </a:extLst>
          </p:cNvPr>
          <p:cNvSpPr txBox="1">
            <a:spLocks/>
          </p:cNvSpPr>
          <p:nvPr/>
        </p:nvSpPr>
        <p:spPr>
          <a:xfrm>
            <a:off x="2330596" y="3597387"/>
            <a:ext cx="72706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Can I go to the cinema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AA16500-4EB0-41C6-9050-87B963AC674C}"/>
              </a:ext>
            </a:extLst>
          </p:cNvPr>
          <p:cNvSpPr txBox="1">
            <a:spLocks/>
          </p:cNvSpPr>
          <p:nvPr/>
        </p:nvSpPr>
        <p:spPr>
          <a:xfrm>
            <a:off x="2330596" y="4348689"/>
            <a:ext cx="72706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Can I play the guitar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5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" grpId="0"/>
      <p:bldP spid="6" grpId="0" build="p"/>
      <p:bldP spid="7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" y="22042"/>
            <a:ext cx="5092020" cy="681391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41.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73" y="1496701"/>
            <a:ext cx="8832952" cy="49169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444325"/>
            <a:ext cx="6487380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instruments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1?</a:t>
            </a:r>
            <a:br>
              <a:rPr lang="hr-HR" sz="2000" b="1" dirty="0"/>
            </a:br>
            <a:r>
              <a:rPr lang="hr-HR" sz="2000" i="1" dirty="0"/>
              <a:t>Znaš li nazive svih instrumenata iz 1. zadatka.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4FE5319-F418-4691-9796-F2639B7A8209}"/>
              </a:ext>
            </a:extLst>
          </p:cNvPr>
          <p:cNvSpPr txBox="1">
            <a:spLocks/>
          </p:cNvSpPr>
          <p:nvPr/>
        </p:nvSpPr>
        <p:spPr>
          <a:xfrm>
            <a:off x="9363359" y="1494465"/>
            <a:ext cx="2675188" cy="5259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repeat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Poslušaj zvučni zapis na sljedećoj poveznici i ponovi za zvučnim zapisom nazive instrumenata.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https://www.e-sfera.hr/dodatni-digitalni-sadrzaji/86a8312f-3b4b-4626-9246-1ab7497e6895/assets/audio/16_lesson_6-instruments.mp3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05_18_She_cant_run_Instruments">
            <a:hlinkClick r:id="" action="ppaction://media"/>
            <a:extLst>
              <a:ext uri="{FF2B5EF4-FFF2-40B4-BE49-F238E27FC236}">
                <a16:creationId xmlns:a16="http://schemas.microsoft.com/office/drawing/2014/main" id="{6C3F6FAC-1B9C-4231-8C0E-7D8F007182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06051" y="2819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4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32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build="p"/>
      <p:bldP spid="22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" y="22042"/>
            <a:ext cx="5092020" cy="68139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13" y="1393831"/>
            <a:ext cx="7389455" cy="49169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23471" y="91415"/>
            <a:ext cx="681507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this funny orchestra.</a:t>
            </a:r>
            <a:r>
              <a:rPr lang="hr-HR" sz="2000" b="1" dirty="0"/>
              <a:t> </a:t>
            </a:r>
            <a:r>
              <a:rPr lang="en-US" sz="2000" b="1" dirty="0"/>
              <a:t>They have left their instruments at home.</a:t>
            </a:r>
            <a:r>
              <a:rPr lang="hr-HR" sz="2000" b="1" dirty="0"/>
              <a:t> </a:t>
            </a:r>
            <a:r>
              <a:rPr lang="en-US" sz="2000" b="1" dirty="0"/>
              <a:t>What are they playing?</a:t>
            </a:r>
            <a:br>
              <a:rPr lang="hr-HR" sz="2000" b="1" dirty="0"/>
            </a:br>
            <a:r>
              <a:rPr lang="hr-HR" sz="2000" i="1" dirty="0"/>
              <a:t>Osobe na slici su zaboravile kod kuće svoje instrumente. Koji instrument sviraju?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3FD4210-9F45-448C-BA4B-628E53D0D92D}"/>
              </a:ext>
            </a:extLst>
          </p:cNvPr>
          <p:cNvSpPr txBox="1">
            <a:spLocks/>
          </p:cNvSpPr>
          <p:nvPr/>
        </p:nvSpPr>
        <p:spPr>
          <a:xfrm>
            <a:off x="7901742" y="3660957"/>
            <a:ext cx="4136805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B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playing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trumpet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C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playing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drums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D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playing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violin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E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playing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flute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F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playing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accordion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G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playing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triangle.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H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playing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guitar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201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A4408636-205D-49E3-88EA-27812FD65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319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C54CA59-2892-4117-956D-E62486E63E33}"/>
              </a:ext>
            </a:extLst>
          </p:cNvPr>
          <p:cNvSpPr txBox="1">
            <a:spLocks/>
          </p:cNvSpPr>
          <p:nvPr/>
        </p:nvSpPr>
        <p:spPr>
          <a:xfrm>
            <a:off x="6371731" y="282911"/>
            <a:ext cx="568799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Pick</a:t>
            </a:r>
            <a:r>
              <a:rPr lang="hr-HR" sz="2000" b="1" dirty="0"/>
              <a:t> a </a:t>
            </a:r>
            <a:r>
              <a:rPr lang="hr-HR" sz="2000" b="1" dirty="0" err="1"/>
              <a:t>mobile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</a:t>
            </a:r>
            <a:r>
              <a:rPr lang="hr-HR" sz="2000" b="1" dirty="0" err="1"/>
              <a:t>best</a:t>
            </a:r>
            <a:r>
              <a:rPr lang="hr-HR" sz="2000" b="1" dirty="0"/>
              <a:t>. </a:t>
            </a:r>
            <a:r>
              <a:rPr lang="hr-HR" sz="2000" b="1" dirty="0" err="1"/>
              <a:t>Explain</a:t>
            </a:r>
            <a:r>
              <a:rPr lang="hr-HR" sz="2000" b="1" dirty="0"/>
              <a:t> </a:t>
            </a:r>
            <a:r>
              <a:rPr lang="hr-HR" sz="2000" b="1" dirty="0" err="1"/>
              <a:t>why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mobile</a:t>
            </a:r>
            <a:r>
              <a:rPr lang="hr-HR" sz="2000" b="1" dirty="0"/>
              <a:t> </a:t>
            </a:r>
            <a:r>
              <a:rPr lang="hr-HR" sz="2000" b="1" dirty="0" err="1"/>
              <a:t>phone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Izaberi mobilni uređaj koji ti se najviše sviđa. Zašto ti se sviđa baš taj mobilni uređaj?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8BD744A-C77D-4739-9423-8D400DE05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8" y="3743865"/>
            <a:ext cx="8593065" cy="27354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6A641C9-C23E-4C8D-AC75-BC23B73274C8}"/>
              </a:ext>
            </a:extLst>
          </p:cNvPr>
          <p:cNvSpPr txBox="1">
            <a:spLocks/>
          </p:cNvSpPr>
          <p:nvPr/>
        </p:nvSpPr>
        <p:spPr>
          <a:xfrm>
            <a:off x="6371176" y="1595437"/>
            <a:ext cx="5412267" cy="3299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Have you got a mobile phone? </a:t>
            </a:r>
            <a:br>
              <a:rPr lang="hr-HR" sz="2000" i="1" dirty="0"/>
            </a:br>
            <a:r>
              <a:rPr lang="hr-HR" sz="2000" i="1" dirty="0"/>
              <a:t>Imaš li ti mobilni uređaj?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 you use it? </a:t>
            </a:r>
            <a:br>
              <a:rPr lang="hr-HR" sz="2000" i="1" dirty="0"/>
            </a:br>
            <a:r>
              <a:rPr lang="hr-HR" sz="2000" i="1" dirty="0"/>
              <a:t>Za što ga koristiš?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about your mum or dad?</a:t>
            </a:r>
            <a:br>
              <a:rPr lang="hr-HR" sz="2000" i="1" dirty="0"/>
            </a:br>
            <a:r>
              <a:rPr lang="hr-HR" sz="2000" i="1" dirty="0"/>
              <a:t>Kako ga koriste tvoji roditelji?</a:t>
            </a:r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C1FAB17-4933-48E4-A8BC-5706950A0017}"/>
              </a:ext>
            </a:extLst>
          </p:cNvPr>
          <p:cNvSpPr txBox="1">
            <a:spLocks/>
          </p:cNvSpPr>
          <p:nvPr/>
        </p:nvSpPr>
        <p:spPr>
          <a:xfrm>
            <a:off x="9213011" y="3743864"/>
            <a:ext cx="2709011" cy="3067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Is it necessary for 11-year-old kids to have a mobile phone? Why?</a:t>
            </a:r>
            <a:br>
              <a:rPr lang="hr-HR" sz="2000" b="1" dirty="0"/>
            </a:br>
            <a:r>
              <a:rPr lang="hr-HR" sz="2000" i="1" dirty="0"/>
              <a:t>Je li baš nužno da dijete od 11 godina ima mobitel? Zašto?</a:t>
            </a:r>
          </a:p>
        </p:txBody>
      </p:sp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" y="22042"/>
            <a:ext cx="5092020" cy="68139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03" y="2379443"/>
            <a:ext cx="10154414" cy="18326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23471" y="91415"/>
            <a:ext cx="681507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and guess. What instrument is it?</a:t>
            </a:r>
            <a:br>
              <a:rPr lang="hr-HR" sz="2000" b="1" dirty="0"/>
            </a:br>
            <a:r>
              <a:rPr lang="hr-HR" sz="2000" i="1" dirty="0"/>
              <a:t>Poslušaj zvučni zapis na sljedećoj poveznici i otkrij koji je instrument u pitanju.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https://www.e-sfera.hr/dodatni-digitalni-sadrzaji/86a8312f-3b4b-4626-9246-1ab7497e6895/assets/audio/17_lesson_6_instrument_sounds_-_prepravak.mp3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3FD4210-9F45-448C-BA4B-628E53D0D92D}"/>
              </a:ext>
            </a:extLst>
          </p:cNvPr>
          <p:cNvSpPr txBox="1">
            <a:spLocks/>
          </p:cNvSpPr>
          <p:nvPr/>
        </p:nvSpPr>
        <p:spPr>
          <a:xfrm>
            <a:off x="1260912" y="2935929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piano</a:t>
            </a:r>
          </a:p>
          <a:p>
            <a:pPr marL="0" indent="0"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accordion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guitar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1D9795C-B61E-4DE3-897F-091D3DB7C7FB}"/>
              </a:ext>
            </a:extLst>
          </p:cNvPr>
          <p:cNvSpPr txBox="1">
            <a:spLocks/>
          </p:cNvSpPr>
          <p:nvPr/>
        </p:nvSpPr>
        <p:spPr>
          <a:xfrm>
            <a:off x="5234901" y="2935928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violin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banjo</a:t>
            </a:r>
          </a:p>
          <a:p>
            <a:pPr marL="0" indent="0"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flute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FEE4126-AC8E-4823-91A8-3A4A05ECD3B2}"/>
              </a:ext>
            </a:extLst>
          </p:cNvPr>
          <p:cNvSpPr txBox="1">
            <a:spLocks/>
          </p:cNvSpPr>
          <p:nvPr/>
        </p:nvSpPr>
        <p:spPr>
          <a:xfrm>
            <a:off x="9250641" y="2733744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triangle</a:t>
            </a:r>
          </a:p>
          <a:p>
            <a:pPr marL="0" indent="0"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drums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A9ECCBB-9F63-4105-BCCE-0AE0FCDAEC4E}"/>
              </a:ext>
            </a:extLst>
          </p:cNvPr>
          <p:cNvSpPr txBox="1">
            <a:spLocks/>
          </p:cNvSpPr>
          <p:nvPr/>
        </p:nvSpPr>
        <p:spPr>
          <a:xfrm>
            <a:off x="5234901" y="4563446"/>
            <a:ext cx="681507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Pokušaj riješiti i zadatke na sljedećim poveznicama:</a:t>
            </a:r>
            <a:br>
              <a:rPr lang="hr-HR" sz="2000" i="1" dirty="0"/>
            </a:br>
            <a:r>
              <a:rPr lang="hr-HR" sz="2000" i="1" dirty="0">
                <a:hlinkClick r:id="rId7"/>
              </a:rPr>
              <a:t>https://wordwall.net/resource/278875/engleski-jezik/instruments-there-10-instruments-hidden-crossword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>
                <a:hlinkClick r:id="rId8"/>
              </a:rPr>
              <a:t>https://www.e-sfera.hr/dodatni-digitalni-sadrzaji/86a8312f-3b4b-4626-9246-1ab7497e6895/assets/interactivity/self-check_1/index.html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05_19_She_cant_run_Sounds">
            <a:hlinkClick r:id="" action="ppaction://media"/>
            <a:extLst>
              <a:ext uri="{FF2B5EF4-FFF2-40B4-BE49-F238E27FC236}">
                <a16:creationId xmlns:a16="http://schemas.microsoft.com/office/drawing/2014/main" id="{A27ED070-5BA2-4E2F-8462-6063163D55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89937" y="18473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8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/>
      <p:bldP spid="8" grpId="0" build="p"/>
      <p:bldP spid="6" grpId="0" build="p"/>
      <p:bldP spid="7" grpId="0" build="p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2" y="4640"/>
            <a:ext cx="5113547" cy="68487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6423659" y="140062"/>
            <a:ext cx="3316875" cy="521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35.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6423659" y="3095987"/>
            <a:ext cx="5581145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crossword</a:t>
            </a:r>
            <a:r>
              <a:rPr lang="hr-HR" sz="2000" b="1" dirty="0"/>
              <a:t> </a:t>
            </a:r>
            <a:r>
              <a:rPr lang="hr-HR" sz="2000" b="1" dirty="0" err="1"/>
              <a:t>puzzle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Riješi križaljku u 6. zadatku.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09AA17D-B228-427B-946D-55986E371F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66" y="128632"/>
            <a:ext cx="6079868" cy="66367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E040ACF-CF09-4D43-9D72-584FAB89176A}"/>
              </a:ext>
            </a:extLst>
          </p:cNvPr>
          <p:cNvSpPr txBox="1">
            <a:spLocks/>
          </p:cNvSpPr>
          <p:nvPr/>
        </p:nvSpPr>
        <p:spPr>
          <a:xfrm>
            <a:off x="2381052" y="1769212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300" i="1" dirty="0">
                <a:solidFill>
                  <a:srgbClr val="FF0000"/>
                </a:solidFill>
              </a:rPr>
              <a:t>D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R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U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F097954-B4D6-4813-94BA-3D42CB602742}"/>
              </a:ext>
            </a:extLst>
          </p:cNvPr>
          <p:cNvSpPr txBox="1">
            <a:spLocks/>
          </p:cNvSpPr>
          <p:nvPr/>
        </p:nvSpPr>
        <p:spPr>
          <a:xfrm>
            <a:off x="1781059" y="3008224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300" i="1" dirty="0">
                <a:solidFill>
                  <a:srgbClr val="FF0000"/>
                </a:solidFill>
              </a:rPr>
              <a:t>T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R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I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A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N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G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L</a:t>
            </a:r>
            <a:br>
              <a:rPr lang="hr-HR" sz="2300" i="1" dirty="0">
                <a:solidFill>
                  <a:srgbClr val="FF0000"/>
                </a:solidFill>
              </a:rPr>
            </a:br>
            <a:r>
              <a:rPr lang="hr-HR" sz="2300" i="1" dirty="0">
                <a:solidFill>
                  <a:srgbClr val="FF0000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12779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 build="p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0"/>
            <a:ext cx="5117352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38.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095999" y="826097"/>
            <a:ext cx="581707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text messages and put them</a:t>
            </a:r>
            <a:r>
              <a:rPr lang="hr-HR" sz="2000" b="1" dirty="0"/>
              <a:t> </a:t>
            </a:r>
            <a:r>
              <a:rPr lang="en-US" sz="2000" b="1" dirty="0"/>
              <a:t>in the correct order.</a:t>
            </a:r>
            <a:br>
              <a:rPr lang="hr-HR" sz="2000" b="1" dirty="0"/>
            </a:br>
            <a:r>
              <a:rPr lang="hr-HR" sz="2000" i="1" dirty="0"/>
              <a:t>Pročitaj ove tekstualne poruke i posloži ih pravilnim redoslijedom.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40" y="826097"/>
            <a:ext cx="4823196" cy="52058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CBE96B1-FFB0-421E-BDEA-C60B3A829EE0}"/>
              </a:ext>
            </a:extLst>
          </p:cNvPr>
          <p:cNvSpPr txBox="1">
            <a:spLocks/>
          </p:cNvSpPr>
          <p:nvPr/>
        </p:nvSpPr>
        <p:spPr>
          <a:xfrm>
            <a:off x="6095999" y="2220701"/>
            <a:ext cx="581707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messages</a:t>
            </a:r>
            <a:r>
              <a:rPr lang="hr-HR" sz="2000" b="1" dirty="0"/>
              <a:t> are </a:t>
            </a:r>
            <a:r>
              <a:rPr lang="hr-HR" sz="2000" b="1" dirty="0" err="1"/>
              <a:t>always</a:t>
            </a:r>
            <a:r>
              <a:rPr lang="hr-HR" sz="2000" b="1" dirty="0"/>
              <a:t> short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simple</a:t>
            </a:r>
            <a:r>
              <a:rPr lang="hr-HR" sz="2000" b="1" dirty="0"/>
              <a:t>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FB6441B-F608-43BD-A22B-3756F1A51379}"/>
              </a:ext>
            </a:extLst>
          </p:cNvPr>
          <p:cNvSpPr txBox="1">
            <a:spLocks/>
          </p:cNvSpPr>
          <p:nvPr/>
        </p:nvSpPr>
        <p:spPr>
          <a:xfrm>
            <a:off x="5270483" y="2982190"/>
            <a:ext cx="461010" cy="590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1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B5B0387E-B13A-4FA4-B39D-9352C6946817}"/>
              </a:ext>
            </a:extLst>
          </p:cNvPr>
          <p:cNvSpPr txBox="1">
            <a:spLocks/>
          </p:cNvSpPr>
          <p:nvPr/>
        </p:nvSpPr>
        <p:spPr>
          <a:xfrm>
            <a:off x="5270483" y="1860768"/>
            <a:ext cx="461010" cy="590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6EE6B99-E39B-407F-B422-1AF4E57362C1}"/>
              </a:ext>
            </a:extLst>
          </p:cNvPr>
          <p:cNvSpPr txBox="1">
            <a:spLocks/>
          </p:cNvSpPr>
          <p:nvPr/>
        </p:nvSpPr>
        <p:spPr>
          <a:xfrm>
            <a:off x="5270483" y="5168434"/>
            <a:ext cx="461010" cy="590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4E9864DC-AD38-4953-8FDE-CCE747F724F3}"/>
              </a:ext>
            </a:extLst>
          </p:cNvPr>
          <p:cNvSpPr txBox="1">
            <a:spLocks/>
          </p:cNvSpPr>
          <p:nvPr/>
        </p:nvSpPr>
        <p:spPr>
          <a:xfrm>
            <a:off x="5270483" y="4270694"/>
            <a:ext cx="461010" cy="590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  <a:endParaRPr lang="hr-HR" sz="24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58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11" grpId="0"/>
      <p:bldP spid="12" grpId="0" build="p"/>
      <p:bldP spid="13" grpId="0" build="p"/>
      <p:bldP spid="14" grpId="0" build="p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7471"/>
            <a:ext cx="5117352" cy="6843057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32.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953F717-9019-4E26-B6C5-91EC59220F39}"/>
              </a:ext>
            </a:extLst>
          </p:cNvPr>
          <p:cNvSpPr txBox="1">
            <a:spLocks/>
          </p:cNvSpPr>
          <p:nvPr/>
        </p:nvSpPr>
        <p:spPr>
          <a:xfrm>
            <a:off x="5273037" y="625624"/>
            <a:ext cx="581707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Cathy has got </a:t>
            </a:r>
            <a:r>
              <a:rPr lang="hr-HR" sz="2000" b="1" dirty="0"/>
              <a:t>5</a:t>
            </a:r>
            <a:r>
              <a:rPr lang="en-US" sz="2000" b="1" dirty="0"/>
              <a:t> messages on her mobile phone. Read these text messages and</a:t>
            </a:r>
            <a:r>
              <a:rPr lang="hr-HR" sz="2000" b="1" dirty="0"/>
              <a:t> </a:t>
            </a:r>
            <a:r>
              <a:rPr lang="en-US" sz="2000" b="1" dirty="0"/>
              <a:t>guess Cathy’s answers.</a:t>
            </a:r>
            <a:br>
              <a:rPr lang="hr-HR" sz="2000" b="1" dirty="0"/>
            </a:br>
            <a:r>
              <a:rPr lang="hr-HR" sz="2000" i="1" dirty="0" err="1"/>
              <a:t>Cathy</a:t>
            </a:r>
            <a:r>
              <a:rPr lang="hr-HR" sz="2000" i="1" dirty="0"/>
              <a:t> je na svoj mobitel dobila 5 poruka. Pročitaj poruke i odgovori na njih ponuđenim izrazima.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16CCE734-58EC-40D3-B16C-4FFB4C8C5318}"/>
              </a:ext>
            </a:extLst>
          </p:cNvPr>
          <p:cNvSpPr txBox="1">
            <a:spLocks/>
          </p:cNvSpPr>
          <p:nvPr/>
        </p:nvSpPr>
        <p:spPr>
          <a:xfrm>
            <a:off x="2407920" y="2324099"/>
            <a:ext cx="1268730" cy="2619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I’m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not</a:t>
            </a:r>
            <a:r>
              <a:rPr lang="hr-HR" sz="1600" i="1" dirty="0">
                <a:solidFill>
                  <a:srgbClr val="FF0000"/>
                </a:solidFill>
              </a:rPr>
              <a:t> sure. I must </a:t>
            </a:r>
            <a:r>
              <a:rPr lang="hr-HR" sz="1600" i="1" dirty="0" err="1">
                <a:solidFill>
                  <a:srgbClr val="FF0000"/>
                </a:solidFill>
              </a:rPr>
              <a:t>check</a:t>
            </a:r>
            <a:r>
              <a:rPr lang="hr-HR" sz="1600" i="1" dirty="0">
                <a:solidFill>
                  <a:srgbClr val="FF0000"/>
                </a:solidFill>
              </a:rPr>
              <a:t>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14955D2-CB11-4BC5-98F0-13ED573C0B46}"/>
              </a:ext>
            </a:extLst>
          </p:cNvPr>
          <p:cNvSpPr txBox="1">
            <a:spLocks/>
          </p:cNvSpPr>
          <p:nvPr/>
        </p:nvSpPr>
        <p:spPr>
          <a:xfrm>
            <a:off x="2379345" y="3057524"/>
            <a:ext cx="1268730" cy="2619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I’m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so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happy</a:t>
            </a:r>
            <a:r>
              <a:rPr lang="hr-HR" sz="1600" i="1" dirty="0">
                <a:solidFill>
                  <a:srgbClr val="FF0000"/>
                </a:solidFill>
              </a:rPr>
              <a:t> for </a:t>
            </a:r>
            <a:r>
              <a:rPr lang="hr-HR" sz="1600" i="1" dirty="0" err="1">
                <a:solidFill>
                  <a:srgbClr val="FF0000"/>
                </a:solidFill>
              </a:rPr>
              <a:t>you</a:t>
            </a:r>
            <a:r>
              <a:rPr lang="hr-HR" sz="1600" i="1" dirty="0">
                <a:solidFill>
                  <a:srgbClr val="FF0000"/>
                </a:solidFill>
              </a:rPr>
              <a:t>!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4580754-8823-4FE0-B9D3-7C19B9CFBBCD}"/>
              </a:ext>
            </a:extLst>
          </p:cNvPr>
          <p:cNvSpPr txBox="1">
            <a:spLocks/>
          </p:cNvSpPr>
          <p:nvPr/>
        </p:nvSpPr>
        <p:spPr>
          <a:xfrm>
            <a:off x="2379345" y="4089629"/>
            <a:ext cx="1268730" cy="2619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600" i="1" dirty="0">
                <a:solidFill>
                  <a:srgbClr val="FF0000"/>
                </a:solidFill>
              </a:rPr>
              <a:t>I </a:t>
            </a:r>
            <a:r>
              <a:rPr lang="hr-HR" sz="1600" i="1" dirty="0" err="1">
                <a:solidFill>
                  <a:srgbClr val="FF0000"/>
                </a:solidFill>
              </a:rPr>
              <a:t>can’t</a:t>
            </a:r>
            <a:r>
              <a:rPr lang="hr-HR" sz="1600" i="1" dirty="0">
                <a:solidFill>
                  <a:srgbClr val="FF0000"/>
                </a:solidFill>
              </a:rPr>
              <a:t>! </a:t>
            </a:r>
            <a:r>
              <a:rPr lang="hr-HR" sz="1600" i="1" dirty="0" err="1">
                <a:solidFill>
                  <a:srgbClr val="FF0000"/>
                </a:solidFill>
              </a:rPr>
              <a:t>I’m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busy</a:t>
            </a:r>
            <a:r>
              <a:rPr lang="hr-HR" sz="1600" i="1" dirty="0">
                <a:solidFill>
                  <a:srgbClr val="FF0000"/>
                </a:solidFill>
              </a:rPr>
              <a:t>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0EED46D-D5BD-46AB-9F6E-4B605A6B1AF0}"/>
              </a:ext>
            </a:extLst>
          </p:cNvPr>
          <p:cNvSpPr txBox="1">
            <a:spLocks/>
          </p:cNvSpPr>
          <p:nvPr/>
        </p:nvSpPr>
        <p:spPr>
          <a:xfrm>
            <a:off x="2379345" y="5121734"/>
            <a:ext cx="1268730" cy="2619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Thanks</a:t>
            </a:r>
            <a:r>
              <a:rPr lang="hr-HR" sz="1600" i="1" dirty="0">
                <a:solidFill>
                  <a:srgbClr val="FF0000"/>
                </a:solidFill>
              </a:rPr>
              <a:t> a </a:t>
            </a:r>
            <a:r>
              <a:rPr lang="hr-HR" sz="1600" i="1" dirty="0" err="1">
                <a:solidFill>
                  <a:srgbClr val="FF0000"/>
                </a:solidFill>
              </a:rPr>
              <a:t>lot</a:t>
            </a:r>
            <a:r>
              <a:rPr lang="hr-HR" sz="1600" i="1" dirty="0">
                <a:solidFill>
                  <a:srgbClr val="FF0000"/>
                </a:solidFill>
              </a:rPr>
              <a:t>!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9CEB9B5-5224-4F20-8B11-722B73A00993}"/>
              </a:ext>
            </a:extLst>
          </p:cNvPr>
          <p:cNvSpPr txBox="1">
            <a:spLocks/>
          </p:cNvSpPr>
          <p:nvPr/>
        </p:nvSpPr>
        <p:spPr>
          <a:xfrm>
            <a:off x="2407920" y="6059951"/>
            <a:ext cx="1268730" cy="2619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I’m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not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going</a:t>
            </a:r>
            <a:r>
              <a:rPr lang="hr-HR" sz="1600" i="1" dirty="0">
                <a:solidFill>
                  <a:srgbClr val="FF0000"/>
                </a:solidFill>
              </a:rPr>
              <a:t> to </a:t>
            </a:r>
            <a:r>
              <a:rPr lang="hr-HR" sz="1600" i="1" dirty="0" err="1">
                <a:solidFill>
                  <a:srgbClr val="FF0000"/>
                </a:solidFill>
              </a:rPr>
              <a:t>school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today</a:t>
            </a:r>
            <a:r>
              <a:rPr lang="hr-HR" sz="1600" i="1" dirty="0">
                <a:solidFill>
                  <a:srgbClr val="FF0000"/>
                </a:solidFill>
              </a:rPr>
              <a:t>. </a:t>
            </a:r>
            <a:r>
              <a:rPr lang="hr-HR" sz="1600" i="1" dirty="0" err="1">
                <a:solidFill>
                  <a:srgbClr val="FF0000"/>
                </a:solidFill>
              </a:rPr>
              <a:t>I’m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ill</a:t>
            </a:r>
            <a:r>
              <a:rPr lang="hr-HR" sz="1600" i="1" dirty="0">
                <a:solidFill>
                  <a:srgbClr val="FF0000"/>
                </a:solidFill>
              </a:rPr>
              <a:t>.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84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" grpId="0"/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15892"/>
            <a:ext cx="5117352" cy="682621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39.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2155264"/>
            <a:ext cx="6764612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and answer the questions.</a:t>
            </a:r>
            <a:br>
              <a:rPr lang="hr-HR" sz="2000" b="1" dirty="0"/>
            </a:br>
            <a:r>
              <a:rPr lang="hr-HR" sz="2000" i="1" dirty="0"/>
              <a:t>Poslušaj zvučni zapis na sljedećoj poveznici i odgovori na postavljena pitanja.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https://www.e-sfera.hr/dodatni-digitalni-sadrzaji/86a8312f-3b4b-4626-9246-1ab7497e6895/assets/audio/15_lesson_6_monica_1.mp3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3" y="3967880"/>
            <a:ext cx="4823196" cy="25012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CBE96B1-FFB0-421E-BDEA-C60B3A829EE0}"/>
              </a:ext>
            </a:extLst>
          </p:cNvPr>
          <p:cNvSpPr txBox="1">
            <a:spLocks/>
          </p:cNvSpPr>
          <p:nvPr/>
        </p:nvSpPr>
        <p:spPr>
          <a:xfrm>
            <a:off x="5273037" y="476230"/>
            <a:ext cx="6764612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W</a:t>
            </a:r>
            <a:r>
              <a:rPr lang="en-US" sz="2000" b="1" dirty="0" err="1"/>
              <a:t>hy</a:t>
            </a:r>
            <a:r>
              <a:rPr lang="hr-HR" sz="2000" b="1" dirty="0"/>
              <a:t> are</a:t>
            </a:r>
            <a:r>
              <a:rPr lang="en-US" sz="2000" b="1" dirty="0"/>
              <a:t> Cathy, Monica, Jenny and Hannah going to get together today at five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Zašto će se </a:t>
            </a:r>
            <a:r>
              <a:rPr lang="hr-HR" sz="2000" i="1" dirty="0" err="1"/>
              <a:t>Cathy</a:t>
            </a:r>
            <a:r>
              <a:rPr lang="hr-HR" sz="2000" i="1" dirty="0"/>
              <a:t>, </a:t>
            </a:r>
            <a:r>
              <a:rPr lang="hr-HR" sz="2000" i="1" dirty="0" err="1"/>
              <a:t>Monica</a:t>
            </a:r>
            <a:r>
              <a:rPr lang="hr-HR" sz="2000" i="1" dirty="0"/>
              <a:t>, </a:t>
            </a:r>
            <a:r>
              <a:rPr lang="hr-HR" sz="2000" i="1" dirty="0" err="1"/>
              <a:t>Jenny</a:t>
            </a:r>
            <a:r>
              <a:rPr lang="hr-HR" sz="2000" i="1" dirty="0"/>
              <a:t> i Hannah naći danas u 5 sati?</a:t>
            </a:r>
          </a:p>
          <a:p>
            <a:pPr marL="0" indent="0">
              <a:buNone/>
            </a:pPr>
            <a:r>
              <a:rPr lang="en-US" sz="2000" b="1" dirty="0"/>
              <a:t>They are doing a music project for school together.</a:t>
            </a:r>
            <a:br>
              <a:rPr lang="hr-HR" sz="2000" b="1" dirty="0"/>
            </a:br>
            <a:r>
              <a:rPr lang="hr-HR" sz="2000" i="1" dirty="0"/>
              <a:t>One rade projekt iz glazbene kulture zajedno.</a:t>
            </a:r>
            <a:endParaRPr lang="hr-HR" sz="2000" b="1" dirty="0"/>
          </a:p>
        </p:txBody>
      </p:sp>
      <p:pic>
        <p:nvPicPr>
          <p:cNvPr id="4" name="05_17_She_cant_run_Monica">
            <a:hlinkClick r:id="" action="ppaction://media"/>
            <a:extLst>
              <a:ext uri="{FF2B5EF4-FFF2-40B4-BE49-F238E27FC236}">
                <a16:creationId xmlns:a16="http://schemas.microsoft.com/office/drawing/2014/main" id="{B52C3608-3E98-4D8E-8933-DC6BA57B3C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92837" y="2304658"/>
            <a:ext cx="609600" cy="609600"/>
          </a:xfrm>
          <a:prstGeom prst="rect">
            <a:avLst/>
          </a:prstGeom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FC29614-0784-4227-88E9-EDA8D2A5ABC3}"/>
              </a:ext>
            </a:extLst>
          </p:cNvPr>
          <p:cNvSpPr txBox="1">
            <a:spLocks/>
          </p:cNvSpPr>
          <p:nvPr/>
        </p:nvSpPr>
        <p:spPr>
          <a:xfrm>
            <a:off x="5273037" y="3967880"/>
            <a:ext cx="6629400" cy="2501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1 T</a:t>
            </a:r>
            <a:r>
              <a:rPr lang="en-US" sz="2400" i="1" dirty="0">
                <a:solidFill>
                  <a:srgbClr val="FF0000"/>
                </a:solidFill>
              </a:rPr>
              <a:t>he girls are in Cathy’s room.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2 </a:t>
            </a:r>
            <a:r>
              <a:rPr lang="en-US" sz="2400" i="1" dirty="0">
                <a:solidFill>
                  <a:srgbClr val="FF0000"/>
                </a:solidFill>
              </a:rPr>
              <a:t>Monica is in a wheelchair.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3 Hannah </a:t>
            </a:r>
            <a:r>
              <a:rPr lang="hr-HR" sz="2400" i="1" dirty="0" err="1">
                <a:solidFill>
                  <a:srgbClr val="FF0000"/>
                </a:solidFill>
              </a:rPr>
              <a:t>likes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Greg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4 </a:t>
            </a:r>
            <a:r>
              <a:rPr lang="hr-HR" sz="2400" i="1" dirty="0" err="1">
                <a:solidFill>
                  <a:srgbClr val="FF0000"/>
                </a:solidFill>
              </a:rPr>
              <a:t>Because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she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goes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to music school and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she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can play the piano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  <a:endParaRPr lang="hr-HR" sz="24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15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70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build="p"/>
      <p:bldP spid="22" grpId="0"/>
      <p:bldP spid="11" grpId="0" build="p"/>
      <p:bldP spid="1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15892"/>
            <a:ext cx="5117352" cy="68262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71" y="1283569"/>
            <a:ext cx="8522672" cy="54408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4868547" y="1399524"/>
            <a:ext cx="6764612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tekst!</a:t>
            </a:r>
          </a:p>
          <a:p>
            <a:pPr marL="0" indent="0">
              <a:buNone/>
            </a:pPr>
            <a:r>
              <a:rPr lang="hr-HR" sz="2000" i="1" dirty="0"/>
              <a:t>Jesu li ti sve riječi poznate?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33062E6C-32E8-49E0-8854-DA9910FA0E54}"/>
              </a:ext>
            </a:extLst>
          </p:cNvPr>
          <p:cNvSpPr/>
          <p:nvPr/>
        </p:nvSpPr>
        <p:spPr>
          <a:xfrm>
            <a:off x="8869624" y="2507381"/>
            <a:ext cx="31134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dirty="0">
                <a:solidFill>
                  <a:srgbClr val="1D1D1B"/>
                </a:solidFill>
              </a:rPr>
              <a:t>w</a:t>
            </a:r>
            <a:r>
              <a:rPr lang="en-US" sz="2400" b="1" dirty="0" err="1">
                <a:solidFill>
                  <a:srgbClr val="1D1D1B"/>
                </a:solidFill>
              </a:rPr>
              <a:t>heelchair</a:t>
            </a:r>
            <a:endParaRPr lang="hr-HR" sz="2400" b="1" dirty="0">
              <a:solidFill>
                <a:srgbClr val="1D1D1B"/>
              </a:solidFill>
            </a:endParaRPr>
          </a:p>
          <a:p>
            <a:endParaRPr lang="hr-HR" sz="2400" b="1" dirty="0">
              <a:solidFill>
                <a:srgbClr val="1D1D1B"/>
              </a:solidFill>
            </a:endParaRPr>
          </a:p>
          <a:p>
            <a:r>
              <a:rPr lang="hr-HR" sz="2400" b="1" dirty="0">
                <a:solidFill>
                  <a:srgbClr val="1D1D1B"/>
                </a:solidFill>
              </a:rPr>
              <a:t>c</a:t>
            </a:r>
            <a:r>
              <a:rPr lang="en-US" sz="2400" b="1" dirty="0" err="1">
                <a:solidFill>
                  <a:srgbClr val="1D1D1B"/>
                </a:solidFill>
              </a:rPr>
              <a:t>hoir</a:t>
            </a:r>
            <a:endParaRPr lang="hr-HR" sz="2400" b="1" dirty="0">
              <a:solidFill>
                <a:srgbClr val="1D1D1B"/>
              </a:solidFill>
            </a:endParaRPr>
          </a:p>
          <a:p>
            <a:endParaRPr lang="hr-HR" sz="2400" b="1" dirty="0">
              <a:solidFill>
                <a:srgbClr val="1D1D1B"/>
              </a:solidFill>
            </a:endParaRPr>
          </a:p>
          <a:p>
            <a:r>
              <a:rPr lang="en-US" sz="2400" b="1" dirty="0">
                <a:solidFill>
                  <a:srgbClr val="1D1D1B"/>
                </a:solidFill>
              </a:rPr>
              <a:t>dodge ball</a:t>
            </a:r>
            <a:endParaRPr lang="hr-HR" sz="2400" b="1" dirty="0">
              <a:solidFill>
                <a:srgbClr val="1D1D1B"/>
              </a:solidFill>
            </a:endParaRPr>
          </a:p>
          <a:p>
            <a:endParaRPr lang="hr-HR" sz="2400" b="1" dirty="0">
              <a:solidFill>
                <a:srgbClr val="1D1D1B"/>
              </a:solidFill>
            </a:endParaRPr>
          </a:p>
          <a:p>
            <a:r>
              <a:rPr lang="en-US" sz="2400" b="1" dirty="0">
                <a:solidFill>
                  <a:srgbClr val="1D1D1B"/>
                </a:solidFill>
              </a:rPr>
              <a:t>get down to work</a:t>
            </a:r>
            <a:endParaRPr lang="hr-HR" sz="2400" b="1" dirty="0"/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70BECE3D-2F49-4F25-A262-4AAF0246DB8E}"/>
              </a:ext>
            </a:extLst>
          </p:cNvPr>
          <p:cNvSpPr/>
          <p:nvPr/>
        </p:nvSpPr>
        <p:spPr>
          <a:xfrm>
            <a:off x="9243574" y="2836217"/>
            <a:ext cx="31134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i="1" dirty="0">
                <a:solidFill>
                  <a:srgbClr val="1D1D1B"/>
                </a:solidFill>
              </a:rPr>
              <a:t>invalidska kolica</a:t>
            </a:r>
          </a:p>
          <a:p>
            <a:endParaRPr lang="hr-HR" sz="2400" i="1" dirty="0">
              <a:solidFill>
                <a:srgbClr val="1D1D1B"/>
              </a:solidFill>
            </a:endParaRPr>
          </a:p>
          <a:p>
            <a:r>
              <a:rPr lang="hr-HR" sz="2400" i="1" dirty="0">
                <a:solidFill>
                  <a:srgbClr val="1D1D1B"/>
                </a:solidFill>
              </a:rPr>
              <a:t>zbor</a:t>
            </a:r>
          </a:p>
          <a:p>
            <a:endParaRPr lang="hr-HR" sz="2400" i="1" dirty="0">
              <a:solidFill>
                <a:srgbClr val="1D1D1B"/>
              </a:solidFill>
            </a:endParaRPr>
          </a:p>
          <a:p>
            <a:r>
              <a:rPr lang="hr-HR" sz="2400" i="1" dirty="0">
                <a:solidFill>
                  <a:srgbClr val="1D1D1B"/>
                </a:solidFill>
              </a:rPr>
              <a:t>graničar </a:t>
            </a:r>
          </a:p>
          <a:p>
            <a:endParaRPr lang="hr-HR" sz="2400" i="1" dirty="0">
              <a:solidFill>
                <a:srgbClr val="1D1D1B"/>
              </a:solidFill>
            </a:endParaRPr>
          </a:p>
          <a:p>
            <a:r>
              <a:rPr lang="hr-HR" sz="2400" i="1" dirty="0">
                <a:solidFill>
                  <a:srgbClr val="1D1D1B"/>
                </a:solidFill>
              </a:rPr>
              <a:t>prionuti poslu, </a:t>
            </a:r>
            <a:br>
              <a:rPr lang="hr-HR" sz="2400" i="1" dirty="0">
                <a:solidFill>
                  <a:srgbClr val="1D1D1B"/>
                </a:solidFill>
              </a:rPr>
            </a:br>
            <a:r>
              <a:rPr lang="hr-HR" sz="2400" i="1" dirty="0">
                <a:solidFill>
                  <a:srgbClr val="1D1D1B"/>
                </a:solidFill>
              </a:rPr>
              <a:t>početi raditi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84604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9" grpId="0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15892"/>
            <a:ext cx="5117352" cy="68262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51" y="2142460"/>
            <a:ext cx="5173723" cy="25730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4625" y="959491"/>
            <a:ext cx="6764612" cy="821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wrong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Ispravi ove rečenice.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697B4CB-5C68-413F-8413-E03E060BAD9E}"/>
              </a:ext>
            </a:extLst>
          </p:cNvPr>
          <p:cNvSpPr txBox="1">
            <a:spLocks/>
          </p:cNvSpPr>
          <p:nvPr/>
        </p:nvSpPr>
        <p:spPr>
          <a:xfrm>
            <a:off x="5774152" y="2336416"/>
            <a:ext cx="6253482" cy="21851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1 </a:t>
            </a:r>
            <a:r>
              <a:rPr lang="en-US" sz="2400" i="1" dirty="0">
                <a:solidFill>
                  <a:srgbClr val="FF0000"/>
                </a:solidFill>
              </a:rPr>
              <a:t>The girls are working on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music </a:t>
            </a:r>
            <a:r>
              <a:rPr lang="en-US" sz="2400" i="1" dirty="0">
                <a:solidFill>
                  <a:srgbClr val="FF0000"/>
                </a:solidFill>
              </a:rPr>
              <a:t>project.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2 Monica is a member of a </a:t>
            </a:r>
            <a:r>
              <a:rPr lang="hr-HR" sz="2400" i="1" dirty="0" err="1">
                <a:solidFill>
                  <a:srgbClr val="FF0000"/>
                </a:solidFill>
              </a:rPr>
              <a:t>basketball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team</a:t>
            </a:r>
            <a:r>
              <a:rPr lang="en-US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3 Most people think Monica can’t do things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because she is </a:t>
            </a: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wheelchair</a:t>
            </a:r>
            <a:r>
              <a:rPr lang="en-US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4 Monica is good at </a:t>
            </a:r>
            <a:r>
              <a:rPr lang="hr-HR" sz="2400" i="1" dirty="0" err="1">
                <a:solidFill>
                  <a:srgbClr val="FF0000"/>
                </a:solidFill>
              </a:rPr>
              <a:t>singing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and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writ</a:t>
            </a:r>
            <a:r>
              <a:rPr lang="hr-HR" sz="2400" i="1" dirty="0" err="1">
                <a:solidFill>
                  <a:srgbClr val="FF0000"/>
                </a:solidFill>
              </a:rPr>
              <a:t>ing</a:t>
            </a:r>
            <a:r>
              <a:rPr lang="en-US" sz="2400" i="1" dirty="0">
                <a:solidFill>
                  <a:srgbClr val="FF0000"/>
                </a:solidFill>
              </a:rPr>
              <a:t> stories for the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school magazine.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5 Linda doesn’t like playing </a:t>
            </a:r>
            <a:r>
              <a:rPr lang="hr-HR" sz="2400" i="1" dirty="0" err="1">
                <a:solidFill>
                  <a:srgbClr val="FF0000"/>
                </a:solidFill>
              </a:rPr>
              <a:t>dodge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ball with boys.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6 Linda can play the </a:t>
            </a:r>
            <a:r>
              <a:rPr lang="hr-HR" sz="2400" i="1" dirty="0">
                <a:solidFill>
                  <a:srgbClr val="FF0000"/>
                </a:solidFill>
              </a:rPr>
              <a:t>piano</a:t>
            </a:r>
            <a:r>
              <a:rPr lang="en-US" sz="2400" i="1" dirty="0">
                <a:solidFill>
                  <a:srgbClr val="FF0000"/>
                </a:solidFill>
              </a:rPr>
              <a:t>.</a:t>
            </a:r>
            <a:endParaRPr lang="hr-HR" sz="24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80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15892"/>
            <a:ext cx="5117352" cy="682621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34" y="1780674"/>
            <a:ext cx="5715266" cy="29348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4625" y="959491"/>
            <a:ext cx="6764612" cy="821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in the text the word that means.</a:t>
            </a:r>
            <a:br>
              <a:rPr lang="hr-HR" sz="2000" b="1" dirty="0"/>
            </a:br>
            <a:r>
              <a:rPr lang="hr-HR" sz="2000" i="1" dirty="0"/>
              <a:t>Pronađi u tekstu riječi koje su objašnjene.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697B4CB-5C68-413F-8413-E03E060BAD9E}"/>
              </a:ext>
            </a:extLst>
          </p:cNvPr>
          <p:cNvSpPr txBox="1">
            <a:spLocks/>
          </p:cNvSpPr>
          <p:nvPr/>
        </p:nvSpPr>
        <p:spPr>
          <a:xfrm>
            <a:off x="6469460" y="2336416"/>
            <a:ext cx="5558173" cy="21851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1 </a:t>
            </a:r>
            <a:r>
              <a:rPr lang="hr-HR" sz="2400" i="1" dirty="0" err="1">
                <a:solidFill>
                  <a:srgbClr val="FF0000"/>
                </a:solidFill>
              </a:rPr>
              <a:t>dodge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ball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2 </a:t>
            </a:r>
            <a:r>
              <a:rPr lang="hr-HR" sz="2400" i="1" dirty="0" err="1">
                <a:solidFill>
                  <a:srgbClr val="FF0000"/>
                </a:solidFill>
              </a:rPr>
              <a:t>choir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3 </a:t>
            </a:r>
            <a:r>
              <a:rPr lang="hr-HR" sz="2400" i="1" dirty="0" err="1">
                <a:solidFill>
                  <a:srgbClr val="FF0000"/>
                </a:solidFill>
              </a:rPr>
              <a:t>wheelchair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4 piano</a:t>
            </a:r>
            <a:endParaRPr lang="hr-HR" sz="24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22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23567"/>
            <a:ext cx="5117352" cy="6810864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33.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953F717-9019-4E26-B6C5-91EC59220F39}"/>
              </a:ext>
            </a:extLst>
          </p:cNvPr>
          <p:cNvSpPr txBox="1">
            <a:spLocks/>
          </p:cNvSpPr>
          <p:nvPr/>
        </p:nvSpPr>
        <p:spPr>
          <a:xfrm>
            <a:off x="5273037" y="928072"/>
            <a:ext cx="581707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missing</a:t>
            </a:r>
            <a:r>
              <a:rPr lang="hr-HR" sz="2000" b="1" dirty="0"/>
              <a:t> </a:t>
            </a:r>
            <a:r>
              <a:rPr lang="hr-HR" sz="2000" b="1" dirty="0" err="1"/>
              <a:t>letters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Upiši slova koja nedostaju.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AE83F0B-44DB-4267-9968-524AB7D53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884" y="1771460"/>
            <a:ext cx="10190953" cy="43675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EFA681B-8B58-431E-AAF9-91123E8A2C19}"/>
              </a:ext>
            </a:extLst>
          </p:cNvPr>
          <p:cNvSpPr txBox="1">
            <a:spLocks/>
          </p:cNvSpPr>
          <p:nvPr/>
        </p:nvSpPr>
        <p:spPr>
          <a:xfrm>
            <a:off x="5687408" y="2409613"/>
            <a:ext cx="2253434" cy="80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i  f     e  r     n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C6FEE9A-BAF1-4770-86CC-D9C76E79CB96}"/>
              </a:ext>
            </a:extLst>
          </p:cNvPr>
          <p:cNvSpPr txBox="1">
            <a:spLocks/>
          </p:cNvSpPr>
          <p:nvPr/>
        </p:nvSpPr>
        <p:spPr>
          <a:xfrm>
            <a:off x="6197360" y="2760189"/>
            <a:ext cx="2253434" cy="80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h e     l   c h     i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403090C-5BEC-49D9-8B13-050272C913B2}"/>
              </a:ext>
            </a:extLst>
          </p:cNvPr>
          <p:cNvSpPr txBox="1">
            <a:spLocks/>
          </p:cNvSpPr>
          <p:nvPr/>
        </p:nvSpPr>
        <p:spPr>
          <a:xfrm>
            <a:off x="7082014" y="3114834"/>
            <a:ext cx="2253434" cy="80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a s  k     t  b     l  </a:t>
            </a:r>
            <a:r>
              <a:rPr lang="hr-HR" sz="2400" i="1" dirty="0" err="1">
                <a:solidFill>
                  <a:srgbClr val="FF0000"/>
                </a:solidFill>
              </a:rPr>
              <a:t>l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1BEAF54-70B9-4648-8044-E2F05FB0A297}"/>
              </a:ext>
            </a:extLst>
          </p:cNvPr>
          <p:cNvSpPr txBox="1">
            <a:spLocks/>
          </p:cNvSpPr>
          <p:nvPr/>
        </p:nvSpPr>
        <p:spPr>
          <a:xfrm>
            <a:off x="9171490" y="3531935"/>
            <a:ext cx="2253434" cy="80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e a 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4D091AD-39F3-4209-87B4-E086D5D1C676}"/>
              </a:ext>
            </a:extLst>
          </p:cNvPr>
          <p:cNvSpPr txBox="1">
            <a:spLocks/>
          </p:cNvSpPr>
          <p:nvPr/>
        </p:nvSpPr>
        <p:spPr>
          <a:xfrm>
            <a:off x="9039403" y="3869154"/>
            <a:ext cx="2253434" cy="80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l  o    e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0770368-8B48-4E04-8970-9E1E0260B611}"/>
              </a:ext>
            </a:extLst>
          </p:cNvPr>
          <p:cNvSpPr txBox="1">
            <a:spLocks/>
          </p:cNvSpPr>
          <p:nvPr/>
        </p:nvSpPr>
        <p:spPr>
          <a:xfrm>
            <a:off x="7184042" y="4228896"/>
            <a:ext cx="2253434" cy="80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c  h     o  l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E4FAFBF7-1D40-48F8-A423-C17E035E36CB}"/>
              </a:ext>
            </a:extLst>
          </p:cNvPr>
          <p:cNvSpPr txBox="1">
            <a:spLocks/>
          </p:cNvSpPr>
          <p:nvPr/>
        </p:nvSpPr>
        <p:spPr>
          <a:xfrm>
            <a:off x="6368141" y="4576606"/>
            <a:ext cx="2253434" cy="80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h  o    r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FE3FF2CD-3D52-42ED-91EB-11CC74E1FD04}"/>
              </a:ext>
            </a:extLst>
          </p:cNvPr>
          <p:cNvSpPr txBox="1">
            <a:spLocks/>
          </p:cNvSpPr>
          <p:nvPr/>
        </p:nvSpPr>
        <p:spPr>
          <a:xfrm>
            <a:off x="5565620" y="4987580"/>
            <a:ext cx="2253434" cy="80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 t  o r       s</a:t>
            </a:r>
            <a:endParaRPr lang="hr-HR" sz="2400" i="1" dirty="0">
              <a:solidFill>
                <a:srgbClr val="0070C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90C6E9A-D570-4153-AC3B-2D234A1546A7}"/>
              </a:ext>
            </a:extLst>
          </p:cNvPr>
          <p:cNvSpPr txBox="1">
            <a:spLocks/>
          </p:cNvSpPr>
          <p:nvPr/>
        </p:nvSpPr>
        <p:spPr>
          <a:xfrm>
            <a:off x="8830489" y="5004082"/>
            <a:ext cx="2253434" cy="803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a  g    z   i     e</a:t>
            </a:r>
            <a:endParaRPr lang="hr-HR" sz="24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98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" grpId="0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3254</TotalTime>
  <Words>692</Words>
  <Application>Microsoft Office PowerPoint</Application>
  <PresentationFormat>Široki zaslon</PresentationFormat>
  <Paragraphs>148</Paragraphs>
  <Slides>21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317</cp:revision>
  <dcterms:created xsi:type="dcterms:W3CDTF">2017-01-15T10:30:28Z</dcterms:created>
  <dcterms:modified xsi:type="dcterms:W3CDTF">2020-11-06T16:19:38Z</dcterms:modified>
</cp:coreProperties>
</file>